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1235" r:id="rId3"/>
    <p:sldId id="1236" r:id="rId4"/>
    <p:sldId id="1237" r:id="rId5"/>
    <p:sldId id="1238" r:id="rId6"/>
    <p:sldId id="1239" r:id="rId7"/>
    <p:sldId id="1240" r:id="rId8"/>
    <p:sldId id="1241" r:id="rId9"/>
    <p:sldId id="1242" r:id="rId10"/>
    <p:sldId id="1222" r:id="rId11"/>
    <p:sldId id="1243" r:id="rId12"/>
    <p:sldId id="1228" r:id="rId13"/>
    <p:sldId id="1244" r:id="rId14"/>
    <p:sldId id="1245" r:id="rId15"/>
    <p:sldId id="1248" r:id="rId16"/>
    <p:sldId id="1249" r:id="rId17"/>
    <p:sldId id="1250" r:id="rId18"/>
    <p:sldId id="1251" r:id="rId19"/>
    <p:sldId id="1246" r:id="rId20"/>
    <p:sldId id="1247" r:id="rId21"/>
    <p:sldId id="1260" r:id="rId22"/>
    <p:sldId id="1261" r:id="rId23"/>
    <p:sldId id="1262" r:id="rId24"/>
    <p:sldId id="1264" r:id="rId25"/>
    <p:sldId id="613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22 – Searching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</a:t>
            </a:r>
            <a:r>
              <a:rPr lang="en-US" dirty="0" smtClean="0"/>
              <a:t>questions about the </a:t>
            </a:r>
            <a:br>
              <a:rPr lang="en-US" dirty="0" smtClean="0"/>
            </a:br>
            <a:r>
              <a:rPr lang="en-US" dirty="0" smtClean="0"/>
              <a:t>material we just reviewed?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To learn more about searching algorithms</a:t>
            </a:r>
          </a:p>
          <a:p>
            <a:pPr lvl="1"/>
            <a:r>
              <a:rPr lang="en-US" dirty="0" smtClean="0"/>
              <a:t>Linear search</a:t>
            </a:r>
          </a:p>
          <a:p>
            <a:pPr lvl="1"/>
            <a:r>
              <a:rPr lang="en-US" dirty="0" smtClean="0"/>
              <a:t>Binary search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12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8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 for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know </a:t>
            </a:r>
            <a:r>
              <a:rPr lang="en-US" u="sng" dirty="0" smtClean="0"/>
              <a:t>if</a:t>
            </a:r>
            <a:r>
              <a:rPr lang="en-US" dirty="0" smtClean="0"/>
              <a:t> something exists</a:t>
            </a:r>
          </a:p>
          <a:p>
            <a:pPr lvl="1"/>
            <a:r>
              <a:rPr lang="en-US" dirty="0" smtClean="0"/>
              <a:t>Python can do this for us!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Want to know </a:t>
            </a:r>
            <a:r>
              <a:rPr lang="en-US" u="sng" dirty="0" smtClean="0"/>
              <a:t>where</a:t>
            </a:r>
            <a:r>
              <a:rPr lang="en-US" dirty="0" smtClean="0"/>
              <a:t> something exists</a:t>
            </a:r>
          </a:p>
          <a:p>
            <a:pPr lvl="1"/>
            <a:r>
              <a:rPr lang="en-US" dirty="0" smtClean="0"/>
              <a:t>Python can actually do this for us too!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raceWinners.index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(718)</a:t>
            </a:r>
          </a:p>
          <a:p>
            <a:pPr lvl="3"/>
            <a:endParaRPr lang="en-US" dirty="0"/>
          </a:p>
          <a:p>
            <a:r>
              <a:rPr lang="en-US" dirty="0" smtClean="0"/>
              <a:t>But </a:t>
            </a:r>
            <a:r>
              <a:rPr lang="en-US" b="1" u="sng" dirty="0" smtClean="0"/>
              <a:t>how</a:t>
            </a:r>
            <a:r>
              <a:rPr lang="en-US" dirty="0" smtClean="0"/>
              <a:t> does Python does this?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21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that takes a list and a variable and returns the </a:t>
            </a:r>
            <a:r>
              <a:rPr lang="en-US" dirty="0" smtClean="0"/>
              <a:t>index of </a:t>
            </a:r>
            <a:r>
              <a:rPr lang="en-US" dirty="0"/>
              <a:t>the variable in the list</a:t>
            </a:r>
          </a:p>
          <a:p>
            <a:pPr lvl="1"/>
            <a:r>
              <a:rPr lang="en-US" sz="3200" dirty="0" smtClean="0"/>
              <a:t>If it’s not found, return -1</a:t>
            </a:r>
          </a:p>
          <a:p>
            <a:pPr lvl="1"/>
            <a:r>
              <a:rPr lang="en-US" sz="3200" dirty="0" smtClean="0"/>
              <a:t>You can’t use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index()</a:t>
            </a:r>
            <a:r>
              <a:rPr lang="en-US" sz="3200" dirty="0" smtClean="0"/>
              <a:t>!</a:t>
            </a:r>
          </a:p>
          <a:p>
            <a:pPr lvl="4"/>
            <a:endParaRPr lang="en-US" dirty="0" smtClean="0"/>
          </a:p>
          <a:p>
            <a:pPr marL="400050" lvl="2" indent="0">
              <a:buNone/>
            </a:pPr>
            <a:r>
              <a:rPr lang="en-US" sz="28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searchList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84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find() </a:t>
            </a:r>
            <a:r>
              <a:rPr lang="en-US" dirty="0" smtClean="0"/>
              <a:t>Solution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2" indent="0">
              <a:buNone/>
            </a:pPr>
            <a:r>
              <a:rPr lang="en-US" sz="28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searchList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227013" lvl="2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searchList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marL="227013" lvl="2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searchList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==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227013" lvl="2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7013" lvl="2" indent="0">
              <a:buNone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7013" lvl="2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outside the loop, means that</a:t>
            </a:r>
          </a:p>
          <a:p>
            <a:pPr marL="227013" lvl="2" indent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 didn't find the variable</a:t>
            </a:r>
          </a:p>
          <a:p>
            <a:pPr marL="227013" lvl="2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32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just programmed up a search function!</a:t>
            </a:r>
          </a:p>
          <a:p>
            <a:endParaRPr lang="en-US" dirty="0" smtClean="0"/>
          </a:p>
          <a:p>
            <a:r>
              <a:rPr lang="en-US" dirty="0" smtClean="0"/>
              <a:t>This algorithm is </a:t>
            </a:r>
            <a:r>
              <a:rPr lang="en-US" dirty="0"/>
              <a:t>called </a:t>
            </a:r>
            <a:r>
              <a:rPr lang="en-US" b="1" i="1" dirty="0"/>
              <a:t>linear </a:t>
            </a:r>
            <a:r>
              <a:rPr lang="en-US" b="1" i="1" dirty="0" smtClean="0"/>
              <a:t>search</a:t>
            </a:r>
            <a:endParaRPr lang="en-US" b="1" i="1" dirty="0"/>
          </a:p>
          <a:p>
            <a:r>
              <a:rPr lang="en-US" dirty="0"/>
              <a:t>It’s a </a:t>
            </a:r>
            <a:r>
              <a:rPr lang="en-US" dirty="0" smtClean="0"/>
              <a:t>common</a:t>
            </a:r>
            <a:r>
              <a:rPr lang="en-US" dirty="0"/>
              <a:t>, </a:t>
            </a:r>
            <a:r>
              <a:rPr lang="en-US" dirty="0" smtClean="0"/>
              <a:t>fundamental algorithm in CS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It’s especially useful when our information isn’t in a sorted </a:t>
            </a:r>
            <a:r>
              <a:rPr lang="en-US" dirty="0" smtClean="0"/>
              <a:t>order</a:t>
            </a:r>
          </a:p>
          <a:p>
            <a:pPr lvl="1"/>
            <a:r>
              <a:rPr lang="en-US" dirty="0" smtClean="0"/>
              <a:t>But it isn’t very fast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67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Sorted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75715" cy="4517689"/>
          </a:xfrm>
        </p:spPr>
        <p:txBody>
          <a:bodyPr/>
          <a:lstStyle/>
          <a:p>
            <a:r>
              <a:rPr lang="en-US" dirty="0"/>
              <a:t>Now, imagine we’re looking for information in something sorted, like a phone </a:t>
            </a:r>
            <a:r>
              <a:rPr lang="en-US" dirty="0" smtClean="0"/>
              <a:t>book</a:t>
            </a:r>
          </a:p>
          <a:p>
            <a:r>
              <a:rPr lang="en-US" dirty="0" smtClean="0"/>
              <a:t>We </a:t>
            </a:r>
            <a:r>
              <a:rPr lang="en-US" dirty="0"/>
              <a:t>know someone’s </a:t>
            </a:r>
            <a:r>
              <a:rPr lang="en-US" dirty="0" smtClean="0"/>
              <a:t>name (it’s our “variable”), </a:t>
            </a:r>
            <a:r>
              <a:rPr lang="en-US" dirty="0"/>
              <a:t>and want to find </a:t>
            </a:r>
            <a:r>
              <a:rPr lang="en-US" dirty="0" smtClean="0"/>
              <a:t>their </a:t>
            </a:r>
            <a:r>
              <a:rPr lang="en-US" dirty="0" smtClean="0"/>
              <a:t>number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book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a good </a:t>
            </a:r>
            <a:r>
              <a:rPr lang="en-US" dirty="0" smtClean="0"/>
              <a:t>method for </a:t>
            </a:r>
            <a:br>
              <a:rPr lang="en-US" dirty="0" smtClean="0"/>
            </a:br>
            <a:r>
              <a:rPr lang="en-US" dirty="0" smtClean="0"/>
              <a:t>locating </a:t>
            </a:r>
            <a:r>
              <a:rPr lang="en-US" dirty="0"/>
              <a:t>their phone </a:t>
            </a:r>
            <a:r>
              <a:rPr lang="en-US" dirty="0" smtClean="0"/>
              <a:t>number?</a:t>
            </a:r>
          </a:p>
          <a:p>
            <a:pPr lvl="1"/>
            <a:r>
              <a:rPr lang="en-US" sz="3200" dirty="0" smtClean="0"/>
              <a:t>Think </a:t>
            </a:r>
            <a:r>
              <a:rPr lang="en-US" sz="3200" dirty="0"/>
              <a:t>about how </a:t>
            </a:r>
            <a:r>
              <a:rPr lang="en-US" sz="3200" u="sng" dirty="0"/>
              <a:t>you</a:t>
            </a:r>
            <a:r>
              <a:rPr lang="en-US" sz="3200" dirty="0"/>
              <a:t> would do this.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24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in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35" y="1969364"/>
            <a:ext cx="8823366" cy="415679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Open the book midway through.  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the person’s name is </a:t>
            </a:r>
            <a:r>
              <a:rPr lang="en-US" b="1" dirty="0"/>
              <a:t>on</a:t>
            </a:r>
            <a:r>
              <a:rPr lang="en-US" dirty="0"/>
              <a:t> the page you opened </a:t>
            </a:r>
            <a:r>
              <a:rPr lang="en-US" dirty="0" smtClean="0"/>
              <a:t>to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You’re </a:t>
            </a:r>
            <a:r>
              <a:rPr lang="en-US" dirty="0"/>
              <a:t>done!  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the person’s name is </a:t>
            </a:r>
            <a:r>
              <a:rPr lang="en-US" b="1" dirty="0"/>
              <a:t>after</a:t>
            </a:r>
            <a:r>
              <a:rPr lang="en-US" dirty="0"/>
              <a:t> the page you opened </a:t>
            </a:r>
            <a:r>
              <a:rPr lang="en-US" dirty="0" smtClean="0"/>
              <a:t>to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Tear </a:t>
            </a:r>
            <a:r>
              <a:rPr lang="en-US" dirty="0"/>
              <a:t>the book in half, throw the </a:t>
            </a:r>
            <a:r>
              <a:rPr lang="en-US" u="sng" dirty="0"/>
              <a:t>first half </a:t>
            </a:r>
            <a:r>
              <a:rPr lang="en-US" dirty="0"/>
              <a:t>away and repeat this process on the second </a:t>
            </a:r>
            <a:r>
              <a:rPr lang="en-US" dirty="0" smtClean="0"/>
              <a:t>half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If the person’s name is </a:t>
            </a:r>
            <a:r>
              <a:rPr lang="en-US" b="1" dirty="0"/>
              <a:t>before</a:t>
            </a:r>
            <a:r>
              <a:rPr lang="en-US" dirty="0"/>
              <a:t> the page you opened </a:t>
            </a:r>
            <a:r>
              <a:rPr lang="en-US" dirty="0" smtClean="0"/>
              <a:t>to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Tear </a:t>
            </a:r>
            <a:r>
              <a:rPr lang="en-US" dirty="0"/>
              <a:t>the book in half, throw the </a:t>
            </a:r>
            <a:r>
              <a:rPr lang="en-US" u="sng" dirty="0"/>
              <a:t>second half </a:t>
            </a:r>
            <a:r>
              <a:rPr lang="en-US" dirty="0"/>
              <a:t>away and repeat this process on the first </a:t>
            </a:r>
            <a:r>
              <a:rPr lang="en-US" dirty="0" smtClean="0"/>
              <a:t>half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sz="2700" dirty="0" smtClean="0"/>
              <a:t>This </a:t>
            </a:r>
            <a:r>
              <a:rPr lang="en-US" sz="2700" dirty="0"/>
              <a:t>is </a:t>
            </a:r>
            <a:r>
              <a:rPr lang="en-US" sz="2700" dirty="0" smtClean="0"/>
              <a:t>rough on the phone book, </a:t>
            </a:r>
            <a:r>
              <a:rPr lang="en-US" sz="2700" dirty="0"/>
              <a:t>but you’ll find the name!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15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Back!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algorithm we just demonstrated is </a:t>
            </a:r>
            <a:br>
              <a:rPr lang="en-US" dirty="0" smtClean="0"/>
            </a:br>
            <a:r>
              <a:rPr lang="en-US" dirty="0" smtClean="0"/>
              <a:t>better known as </a:t>
            </a:r>
            <a:r>
              <a:rPr lang="en-US" b="1" i="1" dirty="0" smtClean="0"/>
              <a:t>binary search</a:t>
            </a:r>
          </a:p>
          <a:p>
            <a:pPr lvl="1"/>
            <a:r>
              <a:rPr lang="en-US" dirty="0" smtClean="0"/>
              <a:t>We talked about it briefly last class, remember?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Binary search is only usable on </a:t>
            </a:r>
            <a:r>
              <a:rPr lang="en-US" u="sng" dirty="0" smtClean="0"/>
              <a:t>sorted</a:t>
            </a:r>
            <a:r>
              <a:rPr lang="en-US" dirty="0" smtClean="0"/>
              <a:t> lists</a:t>
            </a:r>
            <a:endParaRPr lang="en-US" dirty="0"/>
          </a:p>
          <a:p>
            <a:pPr lvl="1"/>
            <a:r>
              <a:rPr lang="en-US" dirty="0" smtClean="0"/>
              <a:t>Why?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19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Binary </a:t>
            </a:r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</a:t>
            </a:r>
            <a:r>
              <a:rPr lang="en-US" dirty="0"/>
              <a:t>search is a problem that can be broken down into </a:t>
            </a:r>
            <a:endParaRPr lang="en-US" dirty="0" smtClean="0"/>
          </a:p>
          <a:p>
            <a:pPr lvl="1"/>
            <a:r>
              <a:rPr lang="en-US" dirty="0" smtClean="0"/>
              <a:t>Something </a:t>
            </a:r>
            <a:r>
              <a:rPr lang="en-US" dirty="0"/>
              <a:t>simple (breaking a list in </a:t>
            </a:r>
            <a:r>
              <a:rPr lang="en-US" dirty="0" smtClean="0"/>
              <a:t>half)</a:t>
            </a:r>
          </a:p>
          <a:p>
            <a:pPr lvl="1"/>
            <a:r>
              <a:rPr lang="en-US" dirty="0" smtClean="0"/>
              <a:t>A smaller </a:t>
            </a:r>
            <a:r>
              <a:rPr lang="en-US" dirty="0"/>
              <a:t>version of the original problem (searching that half of the list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means we can use </a:t>
            </a:r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126129" y="5056546"/>
            <a:ext cx="189251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recursion!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379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Recursive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51130" cy="451768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Write a recursive binary search</a:t>
            </a:r>
            <a:r>
              <a:rPr lang="en-US" dirty="0" smtClean="0"/>
              <a:t>!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make </a:t>
            </a:r>
            <a:r>
              <a:rPr lang="en-US" dirty="0" smtClean="0"/>
              <a:t>the problem </a:t>
            </a:r>
            <a:r>
              <a:rPr lang="en-US" dirty="0"/>
              <a:t>slightly easier, </a:t>
            </a:r>
            <a:r>
              <a:rPr lang="en-US" dirty="0" smtClean="0"/>
              <a:t>make </a:t>
            </a:r>
            <a:r>
              <a:rPr lang="en-US" dirty="0"/>
              <a:t>it </a:t>
            </a:r>
            <a:r>
              <a:rPr lang="en-US" dirty="0" smtClean="0"/>
              <a:t>“</a:t>
            </a:r>
            <a:r>
              <a:rPr lang="en-US" dirty="0"/>
              <a:t>checking to see </a:t>
            </a:r>
            <a:r>
              <a:rPr lang="en-US" u="sng" dirty="0"/>
              <a:t>if</a:t>
            </a:r>
            <a:r>
              <a:rPr lang="en-US" dirty="0"/>
              <a:t> something is in a sorted list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there’s no “middle” of the list, we’ll just look at the lower of the two </a:t>
            </a:r>
            <a:r>
              <a:rPr lang="en-US" dirty="0" smtClean="0"/>
              <a:t>“middle” indexes</a:t>
            </a:r>
          </a:p>
          <a:p>
            <a:pPr lvl="3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67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Recursive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Write a recursive binary search!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Remember </a:t>
            </a:r>
            <a:r>
              <a:rPr lang="en-US" dirty="0"/>
              <a:t>to ask yourself: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What </a:t>
            </a:r>
            <a:r>
              <a:rPr lang="en-US" dirty="0"/>
              <a:t>is our base </a:t>
            </a:r>
            <a:r>
              <a:rPr lang="en-US" dirty="0" smtClean="0"/>
              <a:t>case(s)?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What </a:t>
            </a:r>
            <a:r>
              <a:rPr lang="en-US" dirty="0"/>
              <a:t>is the recursive step</a:t>
            </a:r>
            <a:r>
              <a:rPr lang="en-US" dirty="0" smtClean="0"/>
              <a:t>?</a:t>
            </a:r>
          </a:p>
          <a:p>
            <a:pPr lvl="4">
              <a:spcBef>
                <a:spcPts val="0"/>
              </a:spcBef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binarySearch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item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lvl="3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dirty="0"/>
              <a:t>hint: in order to get the number at the middle of the list, use this </a:t>
            </a:r>
            <a:r>
              <a:rPr lang="en-US" dirty="0" smtClean="0"/>
              <a:t>line: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// 2]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51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LIVECODING!!!</a:t>
            </a:r>
            <a:endParaRPr lang="en-US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714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40885" cy="4517689"/>
          </a:xfrm>
        </p:spPr>
        <p:txBody>
          <a:bodyPr/>
          <a:lstStyle/>
          <a:p>
            <a:r>
              <a:rPr lang="en-US" dirty="0" smtClean="0"/>
              <a:t>Final is Thursday, December 15</a:t>
            </a:r>
            <a:r>
              <a:rPr lang="en-US" baseline="30000" dirty="0" smtClean="0"/>
              <a:t>th</a:t>
            </a:r>
            <a:r>
              <a:rPr lang="en-US" dirty="0" smtClean="0"/>
              <a:t> (3:30 – 5:30)</a:t>
            </a:r>
          </a:p>
          <a:p>
            <a:pPr lvl="3"/>
            <a:endParaRPr lang="en-US" dirty="0"/>
          </a:p>
          <a:p>
            <a:r>
              <a:rPr lang="en-US" sz="3200" dirty="0" smtClean="0"/>
              <a:t>Project </a:t>
            </a:r>
            <a:r>
              <a:rPr lang="en-US" sz="3200" dirty="0" smtClean="0"/>
              <a:t>2 will come out </a:t>
            </a:r>
            <a:r>
              <a:rPr lang="en-US" dirty="0" smtClean="0"/>
              <a:t>soon</a:t>
            </a:r>
          </a:p>
          <a:p>
            <a:endParaRPr lang="en-US" dirty="0" smtClean="0"/>
          </a:p>
          <a:p>
            <a:r>
              <a:rPr lang="en-US" dirty="0"/>
              <a:t>The </a:t>
            </a:r>
            <a:r>
              <a:rPr lang="en-US" dirty="0" smtClean="0"/>
              <a:t>third survey </a:t>
            </a:r>
            <a:r>
              <a:rPr lang="en-US" dirty="0"/>
              <a:t>will be </a:t>
            </a:r>
            <a:r>
              <a:rPr lang="en-US" dirty="0" smtClean="0"/>
              <a:t>announced </a:t>
            </a:r>
            <a:r>
              <a:rPr lang="en-US" dirty="0"/>
              <a:t>on Blackboard </a:t>
            </a:r>
            <a:r>
              <a:rPr lang="en-US" dirty="0" smtClean="0"/>
              <a:t>shortly (0.5% of your grade)</a:t>
            </a:r>
          </a:p>
          <a:p>
            <a:pPr lvl="1"/>
            <a:r>
              <a:rPr lang="en-US" dirty="0" smtClean="0"/>
              <a:t>Not on Blackboard</a:t>
            </a:r>
          </a:p>
          <a:p>
            <a:pPr lvl="1"/>
            <a:r>
              <a:rPr lang="en-US" dirty="0" smtClean="0"/>
              <a:t>TA Feedback; anonymous to the TAs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50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smtClean="0"/>
              <a:t>Tuples &amp;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7118" cy="4156799"/>
          </a:xfrm>
        </p:spPr>
        <p:txBody>
          <a:bodyPr/>
          <a:lstStyle/>
          <a:p>
            <a:r>
              <a:rPr lang="en-US" dirty="0" smtClean="0"/>
              <a:t>Create an empty tuple</a:t>
            </a:r>
          </a:p>
          <a:p>
            <a:r>
              <a:rPr lang="en-US" dirty="0" smtClean="0"/>
              <a:t>Create </a:t>
            </a:r>
            <a:r>
              <a:rPr lang="en-US" dirty="0" smtClean="0"/>
              <a:t>a dictionary that contains </a:t>
            </a:r>
            <a:r>
              <a:rPr lang="en-US" dirty="0" smtClean="0"/>
              <a:t>three different </a:t>
            </a:r>
            <a:r>
              <a:rPr lang="en-US" dirty="0" smtClean="0"/>
              <a:t>(key, value) pairs, similar to “a is for apple”</a:t>
            </a:r>
          </a:p>
          <a:p>
            <a:pPr lvl="1"/>
            <a:r>
              <a:rPr lang="en-US" dirty="0" smtClean="0"/>
              <a:t>Add one additional (key, value) pair</a:t>
            </a:r>
          </a:p>
          <a:p>
            <a:pPr lvl="1"/>
            <a:r>
              <a:rPr lang="en-US" dirty="0" smtClean="0"/>
              <a:t>Update one of your (key, value) pairs</a:t>
            </a:r>
          </a:p>
          <a:p>
            <a:pPr lvl="1"/>
            <a:r>
              <a:rPr lang="en-US" dirty="0" smtClean="0"/>
              <a:t>Remove one of your (key, value) pairs</a:t>
            </a:r>
            <a:endParaRPr lang="en-US" dirty="0"/>
          </a:p>
          <a:p>
            <a:pPr lvl="3"/>
            <a:endParaRPr lang="en-US" sz="1050" dirty="0" smtClean="0"/>
          </a:p>
          <a:p>
            <a:r>
              <a:rPr lang="en-US" dirty="0" smtClean="0"/>
              <a:t>Why must dictionary keys be unique?</a:t>
            </a:r>
          </a:p>
          <a:p>
            <a:r>
              <a:rPr lang="en-US" dirty="0" smtClean="0"/>
              <a:t>Do values need to be unique?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22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Matching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91728" cy="4156799"/>
          </a:xfrm>
        </p:spPr>
        <p:txBody>
          <a:bodyPr/>
          <a:lstStyle/>
          <a:p>
            <a:r>
              <a:rPr lang="en-US" dirty="0" smtClean="0"/>
              <a:t>Match the following data types to the symbols needed to create them (may be more than one)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1234440" y="4797806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String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34440" y="4094734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List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34440" y="3391662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Dictionary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34440" y="5500878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Tuple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73624" y="4523486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73624" y="3820414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73624" y="3117342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73624" y="5226558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 ]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73624" y="592963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'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2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Matching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91728" cy="4156799"/>
          </a:xfrm>
        </p:spPr>
        <p:txBody>
          <a:bodyPr/>
          <a:lstStyle/>
          <a:p>
            <a:r>
              <a:rPr lang="en-US" dirty="0" smtClean="0"/>
              <a:t>Match the following data types to the symbols needed to create them (may be more than one)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6" name="Rectangle 15"/>
          <p:cNvSpPr/>
          <p:nvPr/>
        </p:nvSpPr>
        <p:spPr>
          <a:xfrm>
            <a:off x="1234440" y="4797806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String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34440" y="4094734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List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34440" y="3391662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Dictionary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34440" y="5500878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Tuple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73624" y="4523486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73624" y="3820414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73624" y="3117342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73624" y="5226558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 ]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73624" y="592963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'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21024" y="3391662"/>
            <a:ext cx="1926336" cy="274320"/>
          </a:xfrm>
          <a:prstGeom prst="line">
            <a:avLst/>
          </a:prstGeom>
          <a:ln w="38100">
            <a:solidFill>
              <a:srgbClr val="7030A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621024" y="4094734"/>
            <a:ext cx="1926336" cy="1680464"/>
          </a:xfrm>
          <a:prstGeom prst="line">
            <a:avLst/>
          </a:prstGeom>
          <a:ln w="38100">
            <a:solidFill>
              <a:srgbClr val="00206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621024" y="4797806"/>
            <a:ext cx="1926336" cy="274320"/>
          </a:xfrm>
          <a:prstGeom prst="line">
            <a:avLst/>
          </a:prstGeom>
          <a:ln w="38100">
            <a:solidFill>
              <a:srgbClr val="008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621024" y="4369054"/>
            <a:ext cx="1926336" cy="1131824"/>
          </a:xfrm>
          <a:prstGeom prst="line">
            <a:avLst/>
          </a:prstGeom>
          <a:ln w="38100">
            <a:solidFill>
              <a:srgbClr val="C0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21024" y="5072126"/>
            <a:ext cx="1926336" cy="1131824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51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03920" cy="4156799"/>
          </a:xfrm>
        </p:spPr>
        <p:txBody>
          <a:bodyPr/>
          <a:lstStyle/>
          <a:p>
            <a:r>
              <a:rPr lang="en-US" dirty="0" smtClean="0"/>
              <a:t>Which of the following are mutable data types?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2036064" y="535334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String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6064" y="261014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Boolean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36064" y="480470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List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36064" y="425606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Integer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6064" y="370742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Float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36064" y="315878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Dictionary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6064" y="590198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Tuple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535334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0" y="261014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???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0" y="480470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72000" y="425606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2000" y="370742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???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315878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???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0" y="590198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25360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572000" y="315878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???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72000" y="315878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Mutable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03920" cy="4156799"/>
          </a:xfrm>
        </p:spPr>
        <p:txBody>
          <a:bodyPr/>
          <a:lstStyle/>
          <a:p>
            <a:r>
              <a:rPr lang="en-US" dirty="0" smtClean="0"/>
              <a:t>Which of the following are mutable data types?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2036064" y="535334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String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6064" y="261014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Boolean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36064" y="480470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List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36064" y="425606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Integer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6064" y="370742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Float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36064" y="315878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Dictionary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6064" y="590198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Tuple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535334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0" y="261014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???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0" y="480470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72000" y="425606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2000" y="370742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???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0" y="590198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572000" y="535334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Immutable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72000" y="261014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Immutable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72000" y="480470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Mutable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72000" y="425606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Immutable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572000" y="370742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Immutable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72000" y="590198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Immutable</a:t>
            </a:r>
          </a:p>
        </p:txBody>
      </p:sp>
    </p:spTree>
    <p:extLst>
      <p:ext uri="{BB962C8B-B14F-4D97-AF65-F5344CB8AC3E}">
        <p14:creationId xmlns:p14="http://schemas.microsoft.com/office/powerpoint/2010/main" val="304038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30768" cy="4156799"/>
          </a:xfrm>
        </p:spPr>
        <p:txBody>
          <a:bodyPr/>
          <a:lstStyle/>
          <a:p>
            <a:r>
              <a:rPr lang="en-US" dirty="0" smtClean="0"/>
              <a:t>You are given a dictionary of the NATO phonetic alphabet, in the form: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ALPHA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"Alpha"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"Bravo"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"Charlie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i="1" dirty="0" smtClean="0">
                <a:latin typeface="+mj-lt"/>
                <a:cs typeface="Courier New" panose="02070309020205020404" pitchFamily="49" charset="0"/>
              </a:rPr>
              <a:t>... etc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.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Write a function to convert a string from the user into its phonetic code words</a:t>
            </a:r>
          </a:p>
          <a:p>
            <a:pPr lvl="1"/>
            <a:r>
              <a:rPr lang="en-US" dirty="0" smtClean="0"/>
              <a:t>You only need to handle letters (case insensitive)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41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Implementation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an example of how it should work: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a word: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word "EXAMPLE" becomes 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"Echo X-ray Alpha Mike Papa Lima Echo"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a word: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dogmeat</a:t>
            </a:r>
            <a:endParaRPr lang="en-US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word "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dogmeat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becomes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"Delta Oscar Golf Mike Echo Alpha Tango"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58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28003</TotalTime>
  <Words>832</Words>
  <Application>Microsoft Office PowerPoint</Application>
  <PresentationFormat>On-screen Show (4:3)</PresentationFormat>
  <Paragraphs>203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22 – Searching</vt:lpstr>
      <vt:lpstr>Welcome Back!</vt:lpstr>
      <vt:lpstr>Review: Tuples &amp; Dictionaries</vt:lpstr>
      <vt:lpstr>Review: Matching Symbols</vt:lpstr>
      <vt:lpstr>Review: Matching Symbols</vt:lpstr>
      <vt:lpstr>Review: Mutability</vt:lpstr>
      <vt:lpstr>Review: Mutability</vt:lpstr>
      <vt:lpstr>Review: Implementation</vt:lpstr>
      <vt:lpstr>Review: Implementation Example</vt:lpstr>
      <vt:lpstr>Any questions about the  material we just reviewed?</vt:lpstr>
      <vt:lpstr>Today’s Objectives</vt:lpstr>
      <vt:lpstr>Search</vt:lpstr>
      <vt:lpstr>Motivations for Searching</vt:lpstr>
      <vt:lpstr>Exercise: find()</vt:lpstr>
      <vt:lpstr>Exercise: find() Solution</vt:lpstr>
      <vt:lpstr>Linear Search</vt:lpstr>
      <vt:lpstr>Searching Sorted Information</vt:lpstr>
      <vt:lpstr>Algorithm in English</vt:lpstr>
      <vt:lpstr>Binary Search</vt:lpstr>
      <vt:lpstr>Binary Search</vt:lpstr>
      <vt:lpstr>Solving Binary Search</vt:lpstr>
      <vt:lpstr>Exercise: Recursive Binary Search</vt:lpstr>
      <vt:lpstr>Exercise: Recursive Binary Search</vt:lpstr>
      <vt:lpstr>Time for…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340</cp:revision>
  <dcterms:created xsi:type="dcterms:W3CDTF">2014-05-05T14:25:42Z</dcterms:created>
  <dcterms:modified xsi:type="dcterms:W3CDTF">2016-11-29T22:53:33Z</dcterms:modified>
</cp:coreProperties>
</file>